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66" r:id="rId14"/>
    <p:sldId id="270" r:id="rId15"/>
    <p:sldId id="267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B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11"/>
    <p:restoredTop sz="94694"/>
  </p:normalViewPr>
  <p:slideViewPr>
    <p:cSldViewPr snapToGrid="0" snapToObjects="1">
      <p:cViewPr varScale="1">
        <p:scale>
          <a:sx n="106" d="100"/>
          <a:sy n="106" d="100"/>
        </p:scale>
        <p:origin x="184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7/15/19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7/15/19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7/15/19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7/15/19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7/15/19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7/15/19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o.wikipedia.org/wiki/%EB%93%B1%ED%98%B8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34DA8-AEA4-CF41-9353-75513F2060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Intro to GIT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A4448A-33ED-AF4B-8EF6-0A7B6852A5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ko-KR" dirty="0" err="1"/>
              <a:t>Konkuk</a:t>
            </a:r>
            <a:r>
              <a:rPr kumimoji="1" lang="en-US" altLang="ko-KR" dirty="0"/>
              <a:t> University, Department of Computer Science/Software</a:t>
            </a:r>
          </a:p>
          <a:p>
            <a:r>
              <a:rPr kumimoji="1" lang="en-US" altLang="ko-KR" dirty="0"/>
              <a:t>Jason. HW. Kang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691916-E9BA-2244-B8C7-544E7E1E0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757" y="1212477"/>
            <a:ext cx="1717902" cy="7173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046D18-FEB6-004D-BD6D-16F8FD705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417" y="2335427"/>
            <a:ext cx="2948583" cy="24473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76A6B8-20E9-6E44-8426-497D12A90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3796" y="655802"/>
            <a:ext cx="4023514" cy="128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61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How it works?</a:t>
            </a:r>
            <a:br>
              <a:rPr kumimoji="1" lang="en-US" altLang="ko-KR" dirty="0"/>
            </a:br>
            <a:r>
              <a:rPr kumimoji="1" lang="en-US" altLang="ko-KR" sz="2000" dirty="0"/>
              <a:t>(Push/Pull: Push)</a:t>
            </a:r>
            <a:endParaRPr kumimoji="1" lang="ko-KR" altLang="en-US" sz="2000" dirty="0"/>
          </a:p>
        </p:txBody>
      </p:sp>
      <p:pic>
        <p:nvPicPr>
          <p:cNvPr id="8" name="내용 개체 틀 7" descr="흐림">
            <a:extLst>
              <a:ext uri="{FF2B5EF4-FFF2-40B4-BE49-F238E27FC236}">
                <a16:creationId xmlns:a16="http://schemas.microsoft.com/office/drawing/2014/main" id="{CC473D52-D9DF-7245-B95E-2E5B84410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67889"/>
            <a:ext cx="2692700" cy="2692700"/>
          </a:xfrm>
        </p:spPr>
      </p:pic>
      <p:pic>
        <p:nvPicPr>
          <p:cNvPr id="10" name="그래픽 9" descr="컴퓨터">
            <a:extLst>
              <a:ext uri="{FF2B5EF4-FFF2-40B4-BE49-F238E27FC236}">
                <a16:creationId xmlns:a16="http://schemas.microsoft.com/office/drawing/2014/main" id="{A39FA564-6661-E044-A2CB-5D765D69F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3637800"/>
            <a:ext cx="2692701" cy="2692701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815C85-5B13-7E4E-A64E-E78A55121966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7442349" y="2434281"/>
            <a:ext cx="1" cy="1203519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CC79722-43D2-BA47-B121-DEEE99476D32}"/>
              </a:ext>
            </a:extLst>
          </p:cNvPr>
          <p:cNvSpPr txBox="1"/>
          <p:nvPr/>
        </p:nvSpPr>
        <p:spPr>
          <a:xfrm>
            <a:off x="7861681" y="2682097"/>
            <a:ext cx="3917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3FBAD2"/>
                </a:solidFill>
              </a:rPr>
              <a:t>Communication</a:t>
            </a:r>
            <a:endParaRPr kumimoji="1" lang="ko-KR" altLang="en-US" sz="4000" b="1" dirty="0">
              <a:solidFill>
                <a:srgbClr val="3FBAD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3623B-81FA-C04B-8DAB-CE7139ACD726}"/>
              </a:ext>
            </a:extLst>
          </p:cNvPr>
          <p:cNvSpPr txBox="1"/>
          <p:nvPr/>
        </p:nvSpPr>
        <p:spPr>
          <a:xfrm>
            <a:off x="3717180" y="769894"/>
            <a:ext cx="2947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3FBAD2"/>
                </a:solidFill>
              </a:rPr>
              <a:t>Server Repo</a:t>
            </a:r>
            <a:endParaRPr kumimoji="1" lang="ko-KR" altLang="en-US" sz="4000" b="1" dirty="0">
              <a:solidFill>
                <a:srgbClr val="3FBAD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407AA1-84DF-C148-9EAD-13C5C0DCA771}"/>
              </a:ext>
            </a:extLst>
          </p:cNvPr>
          <p:cNvSpPr txBox="1"/>
          <p:nvPr/>
        </p:nvSpPr>
        <p:spPr>
          <a:xfrm>
            <a:off x="3717180" y="5245505"/>
            <a:ext cx="2692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3FBAD2"/>
                </a:solidFill>
              </a:rPr>
              <a:t>Local Repo</a:t>
            </a:r>
            <a:endParaRPr kumimoji="1" lang="ko-KR" altLang="en-US" sz="4000" b="1" dirty="0">
              <a:solidFill>
                <a:srgbClr val="3FBA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440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How it works?</a:t>
            </a:r>
            <a:br>
              <a:rPr kumimoji="1" lang="en-US" altLang="ko-KR" dirty="0"/>
            </a:br>
            <a:r>
              <a:rPr kumimoji="1" lang="en-US" altLang="ko-KR" sz="2000" dirty="0"/>
              <a:t>(Push/Pull: Push)</a:t>
            </a:r>
            <a:endParaRPr kumimoji="1" lang="ko-KR" altLang="en-US" sz="2000" dirty="0"/>
          </a:p>
        </p:txBody>
      </p:sp>
      <p:pic>
        <p:nvPicPr>
          <p:cNvPr id="8" name="내용 개체 틀 7" descr="흐림">
            <a:extLst>
              <a:ext uri="{FF2B5EF4-FFF2-40B4-BE49-F238E27FC236}">
                <a16:creationId xmlns:a16="http://schemas.microsoft.com/office/drawing/2014/main" id="{CC473D52-D9DF-7245-B95E-2E5B84410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736300"/>
            <a:ext cx="2692700" cy="2692700"/>
          </a:xfr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5D155BA-462B-264E-B2D0-6EA0BE8D82ED}"/>
              </a:ext>
            </a:extLst>
          </p:cNvPr>
          <p:cNvCxnSpPr>
            <a:cxnSpLocks/>
          </p:cNvCxnSpPr>
          <p:nvPr/>
        </p:nvCxnSpPr>
        <p:spPr>
          <a:xfrm>
            <a:off x="7368210" y="3037233"/>
            <a:ext cx="0" cy="116897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8EF81EB-202C-7543-8430-30CD7BEE11CC}"/>
              </a:ext>
            </a:extLst>
          </p:cNvPr>
          <p:cNvSpPr txBox="1"/>
          <p:nvPr/>
        </p:nvSpPr>
        <p:spPr>
          <a:xfrm>
            <a:off x="7661189" y="3284953"/>
            <a:ext cx="1539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3FBAD2"/>
                </a:solidFill>
              </a:rPr>
              <a:t>Clone</a:t>
            </a:r>
            <a:endParaRPr kumimoji="1" lang="ko-KR" altLang="en-US" sz="4000" b="1" dirty="0">
              <a:solidFill>
                <a:srgbClr val="3FBAD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9FCF9-EFF1-9A46-90BD-980CF56EAA15}"/>
              </a:ext>
            </a:extLst>
          </p:cNvPr>
          <p:cNvSpPr txBox="1"/>
          <p:nvPr/>
        </p:nvSpPr>
        <p:spPr>
          <a:xfrm>
            <a:off x="5300342" y="4565823"/>
            <a:ext cx="4135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3FBAD2"/>
                </a:solidFill>
              </a:rPr>
              <a:t>Empty(None/Null)</a:t>
            </a:r>
            <a:endParaRPr kumimoji="1" lang="ko-KR" altLang="en-US" sz="4000" b="1" dirty="0">
              <a:solidFill>
                <a:srgbClr val="3FBA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835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How it works?</a:t>
            </a:r>
            <a:br>
              <a:rPr kumimoji="1" lang="en-US" altLang="ko-KR" dirty="0"/>
            </a:br>
            <a:r>
              <a:rPr kumimoji="1" lang="en-US" altLang="ko-KR" sz="2000" dirty="0"/>
              <a:t>(Clone/Cloning)</a:t>
            </a:r>
            <a:endParaRPr kumimoji="1" lang="ko-KR" altLang="en-US" sz="2000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6E7A6D62-2E62-5C4A-93F5-5633B8BA7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259" y="1931510"/>
            <a:ext cx="4332247" cy="298583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1. Get all info, whole data to local device.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2. So cloning mostly equals to “Download Repository”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3. Makes a copy of remote repository to local device</a:t>
            </a:r>
          </a:p>
        </p:txBody>
      </p:sp>
      <p:pic>
        <p:nvPicPr>
          <p:cNvPr id="7" name="내용 개체 틀 7" descr="흐림">
            <a:extLst>
              <a:ext uri="{FF2B5EF4-FFF2-40B4-BE49-F238E27FC236}">
                <a16:creationId xmlns:a16="http://schemas.microsoft.com/office/drawing/2014/main" id="{7D89EB49-F9EE-904A-8513-EAD41C6C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0022" y="1406694"/>
            <a:ext cx="1459230" cy="145923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F3ABF5C-1D18-E245-98AA-2DD41D4DF77D}"/>
              </a:ext>
            </a:extLst>
          </p:cNvPr>
          <p:cNvCxnSpPr>
            <a:cxnSpLocks/>
          </p:cNvCxnSpPr>
          <p:nvPr/>
        </p:nvCxnSpPr>
        <p:spPr>
          <a:xfrm>
            <a:off x="4609637" y="2865924"/>
            <a:ext cx="0" cy="61167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030DF3-0E03-084B-AAEC-1C1719A93ADD}"/>
              </a:ext>
            </a:extLst>
          </p:cNvPr>
          <p:cNvSpPr txBox="1"/>
          <p:nvPr/>
        </p:nvSpPr>
        <p:spPr>
          <a:xfrm>
            <a:off x="4799790" y="2980289"/>
            <a:ext cx="834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3FBAD2"/>
                </a:solidFill>
              </a:rPr>
              <a:t>Clone</a:t>
            </a:r>
            <a:endParaRPr kumimoji="1" lang="ko-KR" altLang="en-US" sz="2000" b="1" dirty="0">
              <a:solidFill>
                <a:srgbClr val="3FBAD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9BCC8-0ED2-F34D-83FB-93DC8FBA6F3A}"/>
              </a:ext>
            </a:extLst>
          </p:cNvPr>
          <p:cNvSpPr txBox="1"/>
          <p:nvPr/>
        </p:nvSpPr>
        <p:spPr>
          <a:xfrm>
            <a:off x="3600081" y="3792022"/>
            <a:ext cx="2241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3FBAD2"/>
                </a:solidFill>
              </a:rPr>
              <a:t>Empty(None/Null)</a:t>
            </a:r>
            <a:endParaRPr kumimoji="1" lang="ko-KR" altLang="en-US" sz="2000" b="1" dirty="0">
              <a:solidFill>
                <a:srgbClr val="3FBA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3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How it works?</a:t>
            </a:r>
            <a:br>
              <a:rPr kumimoji="1" lang="en-US" altLang="ko-KR" dirty="0"/>
            </a:br>
            <a:r>
              <a:rPr kumimoji="1" lang="en-US" altLang="ko-KR" sz="2000" dirty="0"/>
              <a:t>(Push/Pull: Push)</a:t>
            </a:r>
            <a:endParaRPr kumimoji="1" lang="ko-KR" altLang="en-US" sz="2000" dirty="0"/>
          </a:p>
        </p:txBody>
      </p:sp>
      <p:pic>
        <p:nvPicPr>
          <p:cNvPr id="8" name="내용 개체 틀 7" descr="흐림">
            <a:extLst>
              <a:ext uri="{FF2B5EF4-FFF2-40B4-BE49-F238E27FC236}">
                <a16:creationId xmlns:a16="http://schemas.microsoft.com/office/drawing/2014/main" id="{CC473D52-D9DF-7245-B95E-2E5B84410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67889"/>
            <a:ext cx="2692700" cy="2692700"/>
          </a:xfrm>
        </p:spPr>
      </p:pic>
      <p:pic>
        <p:nvPicPr>
          <p:cNvPr id="10" name="그래픽 9" descr="컴퓨터">
            <a:extLst>
              <a:ext uri="{FF2B5EF4-FFF2-40B4-BE49-F238E27FC236}">
                <a16:creationId xmlns:a16="http://schemas.microsoft.com/office/drawing/2014/main" id="{A39FA564-6661-E044-A2CB-5D765D69F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3637800"/>
            <a:ext cx="2692701" cy="2692701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5D155BA-462B-264E-B2D0-6EA0BE8D82ED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7438768" y="2397211"/>
            <a:ext cx="3582" cy="124058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8EF81EB-202C-7543-8430-30CD7BEE11CC}"/>
              </a:ext>
            </a:extLst>
          </p:cNvPr>
          <p:cNvSpPr txBox="1"/>
          <p:nvPr/>
        </p:nvSpPr>
        <p:spPr>
          <a:xfrm>
            <a:off x="7661189" y="2716542"/>
            <a:ext cx="134294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3FBAD2"/>
                </a:solidFill>
              </a:rPr>
              <a:t>Push</a:t>
            </a:r>
            <a:endParaRPr kumimoji="1" lang="ko-KR" altLang="en-US" sz="4000" b="1" dirty="0">
              <a:solidFill>
                <a:srgbClr val="3FBA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564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How it works?</a:t>
            </a:r>
            <a:br>
              <a:rPr kumimoji="1" lang="en-US" altLang="ko-KR" dirty="0"/>
            </a:br>
            <a:r>
              <a:rPr kumimoji="1" lang="en-US" altLang="ko-KR" sz="2000" dirty="0"/>
              <a:t>(Push/Pull: Push)</a:t>
            </a:r>
            <a:endParaRPr kumimoji="1" lang="ko-KR" altLang="en-US" sz="2000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6E7A6D62-2E62-5C4A-93F5-5633B8BA7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259" y="1931510"/>
            <a:ext cx="4332247" cy="29858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1. Upload changed git data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2. Includes file changes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3. Applying update to remote repository(from local repository)</a:t>
            </a:r>
          </a:p>
        </p:txBody>
      </p:sp>
      <p:pic>
        <p:nvPicPr>
          <p:cNvPr id="11" name="내용 개체 틀 7" descr="흐림">
            <a:extLst>
              <a:ext uri="{FF2B5EF4-FFF2-40B4-BE49-F238E27FC236}">
                <a16:creationId xmlns:a16="http://schemas.microsoft.com/office/drawing/2014/main" id="{8F2377AD-E513-0D48-A91E-774BFA6A6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6382" y="1632785"/>
            <a:ext cx="1397549" cy="1397549"/>
          </a:xfrm>
          <a:prstGeom prst="rect">
            <a:avLst/>
          </a:prstGeom>
        </p:spPr>
      </p:pic>
      <p:pic>
        <p:nvPicPr>
          <p:cNvPr id="12" name="그래픽 11" descr="컴퓨터">
            <a:extLst>
              <a:ext uri="{FF2B5EF4-FFF2-40B4-BE49-F238E27FC236}">
                <a16:creationId xmlns:a16="http://schemas.microsoft.com/office/drawing/2014/main" id="{3310190C-5776-CA48-B17B-425B589C0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6381" y="3731097"/>
            <a:ext cx="1397550" cy="139755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00DDD72-1470-044C-9233-67DE76F45168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5075156" y="3030334"/>
            <a:ext cx="1" cy="70076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D5A2E72-CEFF-A246-8F2A-ABCA8284EF7F}"/>
              </a:ext>
            </a:extLst>
          </p:cNvPr>
          <p:cNvSpPr txBox="1"/>
          <p:nvPr/>
        </p:nvSpPr>
        <p:spPr>
          <a:xfrm>
            <a:off x="5193494" y="3180660"/>
            <a:ext cx="72678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3FBAD2"/>
                </a:solidFill>
              </a:rPr>
              <a:t>Push</a:t>
            </a:r>
            <a:endParaRPr kumimoji="1" lang="ko-KR" altLang="en-US" sz="2000" b="1" dirty="0">
              <a:solidFill>
                <a:srgbClr val="3FBA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793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How it works?</a:t>
            </a:r>
            <a:br>
              <a:rPr kumimoji="1" lang="en-US" altLang="ko-KR" dirty="0"/>
            </a:br>
            <a:r>
              <a:rPr kumimoji="1" lang="en-US" altLang="ko-KR" sz="2000" dirty="0"/>
              <a:t>(Push/Pull: Pull)</a:t>
            </a:r>
            <a:endParaRPr kumimoji="1" lang="ko-KR" altLang="en-US" sz="2000" dirty="0"/>
          </a:p>
        </p:txBody>
      </p:sp>
      <p:pic>
        <p:nvPicPr>
          <p:cNvPr id="8" name="내용 개체 틀 7" descr="흐림">
            <a:extLst>
              <a:ext uri="{FF2B5EF4-FFF2-40B4-BE49-F238E27FC236}">
                <a16:creationId xmlns:a16="http://schemas.microsoft.com/office/drawing/2014/main" id="{CC473D52-D9DF-7245-B95E-2E5B84410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67889"/>
            <a:ext cx="2692700" cy="2692700"/>
          </a:xfrm>
        </p:spPr>
      </p:pic>
      <p:pic>
        <p:nvPicPr>
          <p:cNvPr id="10" name="그래픽 9" descr="컴퓨터">
            <a:extLst>
              <a:ext uri="{FF2B5EF4-FFF2-40B4-BE49-F238E27FC236}">
                <a16:creationId xmlns:a16="http://schemas.microsoft.com/office/drawing/2014/main" id="{A39FA564-6661-E044-A2CB-5D765D69F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3637800"/>
            <a:ext cx="2692701" cy="2692701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5D155BA-462B-264E-B2D0-6EA0BE8D82ED}"/>
              </a:ext>
            </a:extLst>
          </p:cNvPr>
          <p:cNvCxnSpPr>
            <a:cxnSpLocks/>
          </p:cNvCxnSpPr>
          <p:nvPr/>
        </p:nvCxnSpPr>
        <p:spPr>
          <a:xfrm>
            <a:off x="7368210" y="2468822"/>
            <a:ext cx="0" cy="116897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8EF81EB-202C-7543-8430-30CD7BEE11CC}"/>
              </a:ext>
            </a:extLst>
          </p:cNvPr>
          <p:cNvSpPr txBox="1"/>
          <p:nvPr/>
        </p:nvSpPr>
        <p:spPr>
          <a:xfrm>
            <a:off x="7661189" y="2716542"/>
            <a:ext cx="112750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3FBAD2"/>
                </a:solidFill>
              </a:rPr>
              <a:t>Pull</a:t>
            </a:r>
            <a:endParaRPr kumimoji="1" lang="ko-KR" altLang="en-US" sz="4000" b="1" dirty="0">
              <a:solidFill>
                <a:srgbClr val="3FBA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036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How it works?</a:t>
            </a:r>
            <a:br>
              <a:rPr kumimoji="1" lang="en-US" altLang="ko-KR" dirty="0"/>
            </a:br>
            <a:r>
              <a:rPr kumimoji="1" lang="en-US" altLang="ko-KR" sz="2000" dirty="0"/>
              <a:t>(Push/Pull: Pull)</a:t>
            </a:r>
            <a:endParaRPr kumimoji="1" lang="ko-KR" altLang="en-US" sz="2000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6E7A6D62-2E62-5C4A-93F5-5633B8BA7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259" y="1931510"/>
            <a:ext cx="4332247" cy="29858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1. Fetch remote repository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2. Update Local repository(from Remote repository)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3. It is completely differ from Cloning</a:t>
            </a:r>
          </a:p>
        </p:txBody>
      </p:sp>
      <p:pic>
        <p:nvPicPr>
          <p:cNvPr id="8" name="내용 개체 틀 7" descr="흐림">
            <a:extLst>
              <a:ext uri="{FF2B5EF4-FFF2-40B4-BE49-F238E27FC236}">
                <a16:creationId xmlns:a16="http://schemas.microsoft.com/office/drawing/2014/main" id="{DD3D6C34-AE4C-D442-B9E8-BC0BCE1B3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9827" y="1735655"/>
            <a:ext cx="1351829" cy="1351829"/>
          </a:xfrm>
          <a:prstGeom prst="rect">
            <a:avLst/>
          </a:prstGeom>
        </p:spPr>
      </p:pic>
      <p:pic>
        <p:nvPicPr>
          <p:cNvPr id="9" name="그래픽 8" descr="컴퓨터">
            <a:extLst>
              <a:ext uri="{FF2B5EF4-FFF2-40B4-BE49-F238E27FC236}">
                <a16:creationId xmlns:a16="http://schemas.microsoft.com/office/drawing/2014/main" id="{B8221076-9401-6F42-9A32-B94EBCE62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9827" y="3741630"/>
            <a:ext cx="1351830" cy="135183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4357F70-2AA8-074C-81BE-28D99C08292E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095742" y="3087484"/>
            <a:ext cx="0" cy="65414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3B2FA30-5D8C-314D-A47A-F646F8360AAD}"/>
              </a:ext>
            </a:extLst>
          </p:cNvPr>
          <p:cNvSpPr txBox="1"/>
          <p:nvPr/>
        </p:nvSpPr>
        <p:spPr>
          <a:xfrm>
            <a:off x="5194714" y="3264242"/>
            <a:ext cx="72438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3FBAD2"/>
                </a:solidFill>
              </a:rPr>
              <a:t>Pull</a:t>
            </a:r>
            <a:endParaRPr kumimoji="1" lang="ko-KR" altLang="en-US" sz="2000" b="1" dirty="0">
              <a:solidFill>
                <a:srgbClr val="3FBA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75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Install</a:t>
            </a:r>
            <a:br>
              <a:rPr kumimoji="1" lang="en-US" altLang="ko-KR" dirty="0"/>
            </a:br>
            <a:r>
              <a:rPr kumimoji="1" lang="en-US" altLang="ko-KR" sz="2000" dirty="0"/>
              <a:t>(Windows)</a:t>
            </a:r>
            <a:endParaRPr kumimoji="1"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0753B-3B43-D640-B663-8F10B33BE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015" y="792985"/>
            <a:ext cx="7315200" cy="66170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" altLang="ko-KR" dirty="0">
                <a:hlinkClick r:id="rId2"/>
              </a:rPr>
              <a:t>https://git-scm.com/download/win</a:t>
            </a:r>
            <a:endParaRPr kumimoji="1"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B1E505-505F-F044-B66B-596D86278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153" y="1454688"/>
            <a:ext cx="7424963" cy="471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97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Install</a:t>
            </a:r>
            <a:br>
              <a:rPr kumimoji="1" lang="en-US" altLang="ko-KR" dirty="0"/>
            </a:br>
            <a:r>
              <a:rPr kumimoji="1" lang="en-US" altLang="ko-KR" sz="2000" dirty="0"/>
              <a:t>(Windows)</a:t>
            </a:r>
            <a:endParaRPr kumimoji="1"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0753B-3B43-D640-B663-8F10B33BE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015" y="792985"/>
            <a:ext cx="7315200" cy="52588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Execute exe files.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DO NOT CHANGE ANY SETTINGS WHEN PROMPTS. JUST CLICK NEXT/INSTALL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After installing, if you are able to execute “git” command on command prompt, it has succeed on installing git!</a:t>
            </a:r>
            <a:endParaRPr kumimoji="1" lang="en" altLang="ko-KR" dirty="0"/>
          </a:p>
        </p:txBody>
      </p:sp>
    </p:spTree>
    <p:extLst>
      <p:ext uri="{BB962C8B-B14F-4D97-AF65-F5344CB8AC3E}">
        <p14:creationId xmlns:p14="http://schemas.microsoft.com/office/powerpoint/2010/main" val="3881518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Install</a:t>
            </a:r>
            <a:br>
              <a:rPr kumimoji="1" lang="en-US" altLang="ko-KR" dirty="0"/>
            </a:br>
            <a:r>
              <a:rPr kumimoji="1" lang="en-US" altLang="ko-KR" sz="2000" dirty="0"/>
              <a:t>(Ubuntu)</a:t>
            </a:r>
            <a:endParaRPr kumimoji="1"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0753B-3B43-D640-B663-8F10B33BE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015" y="792984"/>
            <a:ext cx="7315200" cy="18900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" altLang="ko-KR" dirty="0"/>
              <a:t>Open Command line </a:t>
            </a:r>
            <a:r>
              <a:rPr kumimoji="1" lang="en" altLang="ko-KR" dirty="0" err="1"/>
              <a:t>Promp</a:t>
            </a:r>
            <a:r>
              <a:rPr kumimoji="1" lang="en" altLang="ko-KR" dirty="0"/>
              <a:t>(</a:t>
            </a:r>
            <a:r>
              <a:rPr kumimoji="1" lang="en" altLang="ko-KR" dirty="0" err="1"/>
              <a:t>Ctrl+Alt+T</a:t>
            </a:r>
            <a:r>
              <a:rPr kumimoji="1" lang="en" altLang="ko-KR" dirty="0"/>
              <a:t>) and Execute</a:t>
            </a:r>
          </a:p>
          <a:p>
            <a:pPr>
              <a:lnSpc>
                <a:spcPct val="150000"/>
              </a:lnSpc>
            </a:pPr>
            <a:r>
              <a:rPr kumimoji="1" lang="en" altLang="ko-KR" dirty="0" err="1"/>
              <a:t>sudo</a:t>
            </a:r>
            <a:r>
              <a:rPr kumimoji="1" lang="en" altLang="ko-KR" dirty="0"/>
              <a:t> apt-get install git</a:t>
            </a:r>
          </a:p>
          <a:p>
            <a:pPr>
              <a:lnSpc>
                <a:spcPct val="150000"/>
              </a:lnSpc>
            </a:pPr>
            <a:r>
              <a:rPr kumimoji="1" lang="en" altLang="ko-KR" dirty="0"/>
              <a:t>And it will install git automatically.</a:t>
            </a:r>
          </a:p>
          <a:p>
            <a:pPr>
              <a:lnSpc>
                <a:spcPct val="150000"/>
              </a:lnSpc>
            </a:pPr>
            <a:endParaRPr kumimoji="1" lang="en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ABF589-1D32-8E48-BEBF-51E42D9A8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764" y="2327117"/>
            <a:ext cx="5785601" cy="375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44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Contents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0753B-3B43-D640-B663-8F10B33BE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1. What is git?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2. How it works?(The Theoretical one)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3. Installing git on Windows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4. Installing git on macOS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5. Installing git on Ubuntu/Linux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690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Install</a:t>
            </a:r>
            <a:br>
              <a:rPr kumimoji="1" lang="en-US" altLang="ko-KR" dirty="0"/>
            </a:br>
            <a:r>
              <a:rPr kumimoji="1" lang="en-US" altLang="ko-KR" sz="2000" dirty="0"/>
              <a:t>(OSX)</a:t>
            </a:r>
            <a:endParaRPr kumimoji="1"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0753B-3B43-D640-B663-8F10B33BE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015" y="792984"/>
            <a:ext cx="7315200" cy="189005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" altLang="ko-KR" dirty="0"/>
              <a:t>Open Terminal</a:t>
            </a:r>
          </a:p>
          <a:p>
            <a:pPr>
              <a:lnSpc>
                <a:spcPct val="150000"/>
              </a:lnSpc>
            </a:pPr>
            <a:r>
              <a:rPr kumimoji="1" lang="en" altLang="ko-KR" dirty="0"/>
              <a:t>Execute “git”</a:t>
            </a:r>
          </a:p>
          <a:p>
            <a:pPr>
              <a:lnSpc>
                <a:spcPct val="150000"/>
              </a:lnSpc>
            </a:pPr>
            <a:r>
              <a:rPr kumimoji="1" lang="en" altLang="ko-KR" dirty="0"/>
              <a:t>If installed, it will print git help page. Otherwise, it will prompt you to install Command line tools. Install it when prompted.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3F10FC-60E4-614A-A6B1-18D05BD42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032" y="2679382"/>
            <a:ext cx="6649453" cy="41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57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A098A-FBD8-B54E-9D34-11809A2D6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What is git?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4BE8A2-4DF5-2443-BD94-9D05C82E4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0519" y="1620773"/>
            <a:ext cx="7315200" cy="1250188"/>
          </a:xfrm>
        </p:spPr>
        <p:txBody>
          <a:bodyPr/>
          <a:lstStyle/>
          <a:p>
            <a:r>
              <a:rPr kumimoji="1" lang="en-US" altLang="ko-KR" sz="4000" b="1" dirty="0"/>
              <a:t>When you work alone..</a:t>
            </a:r>
          </a:p>
          <a:p>
            <a:r>
              <a:rPr kumimoji="1" lang="en-US" altLang="ko-KR" dirty="0"/>
              <a:t>Have you ever felt an anger because your file didn’t saved at all?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44819B3-BB4C-A249-A8CE-6A33840AF1DB}"/>
              </a:ext>
            </a:extLst>
          </p:cNvPr>
          <p:cNvSpPr txBox="1">
            <a:spLocks/>
          </p:cNvSpPr>
          <p:nvPr/>
        </p:nvSpPr>
        <p:spPr>
          <a:xfrm>
            <a:off x="3910519" y="3987039"/>
            <a:ext cx="7315200" cy="1250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4000" b="1" dirty="0"/>
              <a:t>When you work with others…</a:t>
            </a:r>
          </a:p>
          <a:p>
            <a:r>
              <a:rPr kumimoji="1" lang="en-US" altLang="ko-KR" dirty="0"/>
              <a:t>Have you ever experienced you wrote something, but its overwritten by other colleague’s work?</a:t>
            </a:r>
          </a:p>
          <a:p>
            <a:endParaRPr kumimoji="1"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541335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A098A-FBD8-B54E-9D34-11809A2D6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What is git?</a:t>
            </a:r>
            <a:endParaRPr kumimoji="1"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B09D8C4-2A14-2A41-9D72-CBCDB1232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/>
              <a:t>From Dictionary and theoretical meaning:</a:t>
            </a:r>
          </a:p>
          <a:p>
            <a:pPr marL="0" indent="0">
              <a:buNone/>
            </a:pPr>
            <a:endParaRPr lang="en-US" altLang="ko-KR" sz="2400" b="1" dirty="0"/>
          </a:p>
          <a:p>
            <a:pPr marL="0" indent="0" algn="ctr">
              <a:buNone/>
            </a:pPr>
            <a:r>
              <a:rPr lang="en-US" altLang="ko-KR" sz="4000" b="1" dirty="0"/>
              <a:t>“Distributed Version Control System”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108707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dirty="0"/>
              <a:t>How it works?</a:t>
            </a:r>
            <a:br>
              <a:rPr kumimoji="1" lang="en-US" altLang="ko-KR" dirty="0"/>
            </a:br>
            <a:r>
              <a:rPr kumimoji="1" lang="en-US" altLang="ko-KR" sz="2000" dirty="0"/>
              <a:t>(The brief one)</a:t>
            </a:r>
            <a:endParaRPr kumimoji="1" lang="ko-KR" altLang="en-US" sz="20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C91C974-5B07-4078-AB47-C4DC889D5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3395133" cy="51206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”Distributed” Shape</a:t>
            </a:r>
          </a:p>
          <a:p>
            <a:pPr>
              <a:lnSpc>
                <a:spcPct val="150000"/>
              </a:lnSpc>
            </a:pPr>
            <a:r>
              <a:rPr lang="en-US" dirty="0"/>
              <a:t>Top(commit/push)-</a:t>
            </a:r>
            <a:br>
              <a:rPr lang="en-US" dirty="0"/>
            </a:br>
            <a:r>
              <a:rPr lang="en-US" dirty="0"/>
              <a:t>Down(HEAD Reset)</a:t>
            </a:r>
            <a:br>
              <a:rPr lang="en-US" dirty="0"/>
            </a:br>
            <a:r>
              <a:rPr lang="en-US" dirty="0"/>
              <a:t>Shape-Process</a:t>
            </a:r>
          </a:p>
          <a:p>
            <a:pPr>
              <a:lnSpc>
                <a:spcPct val="150000"/>
              </a:lnSpc>
            </a:pPr>
            <a:r>
              <a:rPr lang="en-US" dirty="0"/>
              <a:t>Interactive/communicative</a:t>
            </a:r>
            <a:br>
              <a:rPr lang="en-US" dirty="0"/>
            </a:br>
            <a:r>
              <a:rPr lang="en-US" dirty="0"/>
              <a:t>Structure</a:t>
            </a:r>
          </a:p>
        </p:txBody>
      </p:sp>
      <p:pic>
        <p:nvPicPr>
          <p:cNvPr id="8" name="내용 개체 틀 4" descr="네트워크 다이어그램">
            <a:extLst>
              <a:ext uri="{FF2B5EF4-FFF2-40B4-BE49-F238E27FC236}">
                <a16:creationId xmlns:a16="http://schemas.microsoft.com/office/drawing/2014/main" id="{38B02B7F-DF24-8443-BDFE-4C81D4AA8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818120" y="1691640"/>
            <a:ext cx="347472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58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How it works?</a:t>
            </a:r>
            <a:br>
              <a:rPr kumimoji="1" lang="en-US" altLang="ko-KR" dirty="0"/>
            </a:br>
            <a:r>
              <a:rPr kumimoji="1" lang="en-US" altLang="ko-KR" sz="2000" dirty="0"/>
              <a:t>(The substances)</a:t>
            </a:r>
            <a:endParaRPr kumimoji="1" lang="ko-KR" altLang="en-US" sz="2000" dirty="0"/>
          </a:p>
        </p:txBody>
      </p:sp>
      <p:pic>
        <p:nvPicPr>
          <p:cNvPr id="6" name="내용 개체 틀 5" descr="흐림">
            <a:extLst>
              <a:ext uri="{FF2B5EF4-FFF2-40B4-BE49-F238E27FC236}">
                <a16:creationId xmlns:a16="http://schemas.microsoft.com/office/drawing/2014/main" id="{2B3EC063-AB00-2049-BB9C-F94A4B0E0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1858" y="577215"/>
            <a:ext cx="2664142" cy="266414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81C5D8-38C4-BE4C-839E-CDA0ECD40E38}"/>
              </a:ext>
            </a:extLst>
          </p:cNvPr>
          <p:cNvSpPr txBox="1"/>
          <p:nvPr/>
        </p:nvSpPr>
        <p:spPr>
          <a:xfrm>
            <a:off x="6327457" y="1499757"/>
            <a:ext cx="1834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dirty="0"/>
              <a:t>Server</a:t>
            </a:r>
            <a:endParaRPr kumimoji="1" lang="ko-KR" altLang="en-US" sz="48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F6CAF58-4B64-3E43-A058-EEF493ED09C4}"/>
              </a:ext>
            </a:extLst>
          </p:cNvPr>
          <p:cNvGrpSpPr/>
          <p:nvPr/>
        </p:nvGrpSpPr>
        <p:grpSpPr>
          <a:xfrm>
            <a:off x="3547587" y="3241357"/>
            <a:ext cx="6492361" cy="2664141"/>
            <a:chOff x="3547587" y="2865437"/>
            <a:chExt cx="6492361" cy="2664141"/>
          </a:xfrm>
        </p:grpSpPr>
        <p:pic>
          <p:nvPicPr>
            <p:cNvPr id="9" name="그래픽 8" descr="컴퓨터">
              <a:extLst>
                <a:ext uri="{FF2B5EF4-FFF2-40B4-BE49-F238E27FC236}">
                  <a16:creationId xmlns:a16="http://schemas.microsoft.com/office/drawing/2014/main" id="{26C4966E-7DBE-A547-AA07-3E4394031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47587" y="2865437"/>
              <a:ext cx="2664141" cy="266414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4F00F4-3E16-C44A-87A1-61E80CD227FF}"/>
                </a:ext>
              </a:extLst>
            </p:cNvPr>
            <p:cNvSpPr txBox="1"/>
            <p:nvPr/>
          </p:nvSpPr>
          <p:spPr>
            <a:xfrm>
              <a:off x="6327457" y="3782008"/>
              <a:ext cx="37124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4000" dirty="0"/>
                <a:t>Local Repository</a:t>
              </a:r>
              <a:endParaRPr kumimoji="1" lang="ko-KR" alt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75485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How it works?</a:t>
            </a:r>
            <a:br>
              <a:rPr kumimoji="1" lang="en-US" altLang="ko-KR" dirty="0"/>
            </a:br>
            <a:r>
              <a:rPr kumimoji="1" lang="en-US" altLang="ko-KR" sz="2000" dirty="0"/>
              <a:t>(Repository: What is it?)</a:t>
            </a:r>
            <a:endParaRPr kumimoji="1" lang="ko-KR" altLang="en-US" sz="2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950DA69-50DD-B64E-9AD9-EA5C0B8F8E7A}"/>
              </a:ext>
            </a:extLst>
          </p:cNvPr>
          <p:cNvGrpSpPr/>
          <p:nvPr/>
        </p:nvGrpSpPr>
        <p:grpSpPr>
          <a:xfrm>
            <a:off x="3763671" y="2001746"/>
            <a:ext cx="2664141" cy="2845364"/>
            <a:chOff x="3771107" y="2092357"/>
            <a:chExt cx="2664141" cy="2845364"/>
          </a:xfrm>
        </p:grpSpPr>
        <p:pic>
          <p:nvPicPr>
            <p:cNvPr id="12" name="그래픽 11" descr="컴퓨터">
              <a:extLst>
                <a:ext uri="{FF2B5EF4-FFF2-40B4-BE49-F238E27FC236}">
                  <a16:creationId xmlns:a16="http://schemas.microsoft.com/office/drawing/2014/main" id="{FA00A60E-29D6-234D-8178-DFD03D5C7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71107" y="2092357"/>
              <a:ext cx="2664141" cy="266414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9BD794-A9EA-C640-89AD-8560B34F363E}"/>
                </a:ext>
              </a:extLst>
            </p:cNvPr>
            <p:cNvSpPr txBox="1"/>
            <p:nvPr/>
          </p:nvSpPr>
          <p:spPr>
            <a:xfrm>
              <a:off x="3866492" y="4229835"/>
              <a:ext cx="24733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4000" dirty="0"/>
                <a:t>Repository</a:t>
              </a:r>
              <a:endParaRPr kumimoji="1" lang="ko-KR" altLang="en-US" sz="4000" dirty="0"/>
            </a:p>
          </p:txBody>
        </p:sp>
      </p:grp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6E7A6D62-2E62-5C4A-93F5-5633B8BA7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259" y="1931510"/>
            <a:ext cx="4332247" cy="2985836"/>
          </a:xfrm>
        </p:spPr>
        <p:txBody>
          <a:bodyPr>
            <a:normAutofit/>
          </a:bodyPr>
          <a:lstStyle/>
          <a:p>
            <a:r>
              <a:rPr lang="en-US" dirty="0"/>
              <a:t>1. Your designated Files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 Git information</a:t>
            </a:r>
            <a:r>
              <a:rPr lang="en-US" sz="1400" dirty="0"/>
              <a:t>(head, refs, remote, etc..)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dirty="0"/>
              <a:t>3. The “Log”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E9874-9866-F345-A017-302BB17CD05F}"/>
              </a:ext>
            </a:extLst>
          </p:cNvPr>
          <p:cNvSpPr txBox="1"/>
          <p:nvPr/>
        </p:nvSpPr>
        <p:spPr>
          <a:xfrm>
            <a:off x="8096838" y="863600"/>
            <a:ext cx="23310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Contains..</a:t>
            </a:r>
            <a:endParaRPr kumimoji="1" lang="ko-KR" altLang="en-US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A76CAF-AD3B-3546-BC97-35B32653703A}"/>
              </a:ext>
            </a:extLst>
          </p:cNvPr>
          <p:cNvSpPr txBox="1"/>
          <p:nvPr/>
        </p:nvSpPr>
        <p:spPr>
          <a:xfrm>
            <a:off x="7006282" y="5277370"/>
            <a:ext cx="4512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latin typeface="+mj-lt"/>
              </a:rPr>
              <a:t>Repository</a:t>
            </a:r>
            <a:r>
              <a:rPr kumimoji="1" lang="ko-KR" altLang="en-US" sz="3200" dirty="0">
                <a:latin typeface="+mj-lt"/>
              </a:rPr>
              <a:t> </a:t>
            </a:r>
            <a:r>
              <a:rPr lang="ko-KR" altLang="en-US" sz="3200" dirty="0">
                <a:hlinkClick r:id="rId4" tooltip="등호"/>
              </a:rPr>
              <a:t>≈</a:t>
            </a:r>
            <a:r>
              <a:rPr lang="ko-KR" altLang="en-US" sz="3200" dirty="0">
                <a:latin typeface="+mj-lt"/>
              </a:rPr>
              <a:t> ”</a:t>
            </a:r>
            <a:r>
              <a:rPr lang="en-US" altLang="ko-KR" sz="3200" dirty="0">
                <a:latin typeface="+mj-lt"/>
              </a:rPr>
              <a:t>Workplace”</a:t>
            </a:r>
            <a:endParaRPr kumimoji="1" lang="ko-KR" alt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2458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How it works?</a:t>
            </a:r>
            <a:br>
              <a:rPr kumimoji="1" lang="en-US" altLang="ko-KR" dirty="0"/>
            </a:br>
            <a:r>
              <a:rPr kumimoji="1" lang="en-US" altLang="ko-KR" sz="2000" dirty="0"/>
              <a:t>(History/Commit: What is it?)</a:t>
            </a:r>
            <a:endParaRPr kumimoji="1" lang="ko-KR" altLang="en-US" sz="2000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6E7A6D62-2E62-5C4A-93F5-5633B8BA7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259" y="1931510"/>
            <a:ext cx="4332247" cy="29858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A history of your modification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2. Both exists on Server/Local Repository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3. A “Changes” would be the one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AA5EB4-37DE-E245-9885-1EC997F9D950}"/>
              </a:ext>
            </a:extLst>
          </p:cNvPr>
          <p:cNvGrpSpPr/>
          <p:nvPr/>
        </p:nvGrpSpPr>
        <p:grpSpPr>
          <a:xfrm>
            <a:off x="3529938" y="1507331"/>
            <a:ext cx="3236784" cy="3155114"/>
            <a:chOff x="3529938" y="1507331"/>
            <a:chExt cx="3236784" cy="315511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9BD794-A9EA-C640-89AD-8560B34F363E}"/>
                </a:ext>
              </a:extLst>
            </p:cNvPr>
            <p:cNvSpPr txBox="1"/>
            <p:nvPr/>
          </p:nvSpPr>
          <p:spPr>
            <a:xfrm>
              <a:off x="3529938" y="4139225"/>
              <a:ext cx="3236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dirty="0"/>
                <a:t>Log/History/Commit</a:t>
              </a:r>
              <a:endParaRPr kumimoji="1" lang="ko-KR" altLang="en-US" sz="2800" dirty="0"/>
            </a:p>
          </p:txBody>
        </p:sp>
        <p:pic>
          <p:nvPicPr>
            <p:cNvPr id="4" name="그래픽 3" descr="서버">
              <a:extLst>
                <a:ext uri="{FF2B5EF4-FFF2-40B4-BE49-F238E27FC236}">
                  <a16:creationId xmlns:a16="http://schemas.microsoft.com/office/drawing/2014/main" id="{CA636E09-5EBF-AD46-B0B3-0630BFDD1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55412" y="1507331"/>
              <a:ext cx="2985836" cy="2985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6825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How it works?</a:t>
            </a:r>
            <a:br>
              <a:rPr kumimoji="1" lang="en-US" altLang="ko-KR" dirty="0"/>
            </a:br>
            <a:r>
              <a:rPr kumimoji="1" lang="en-US" altLang="ko-KR" sz="2000" dirty="0"/>
              <a:t>(History/Commit: What is it?)</a:t>
            </a:r>
            <a:endParaRPr kumimoji="1" lang="ko-KR" altLang="en-US" sz="20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D6E42E1-67A6-4241-B90C-4DA2C3227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457796"/>
          </a:xfrm>
        </p:spPr>
        <p:txBody>
          <a:bodyPr/>
          <a:lstStyle/>
          <a:p>
            <a:r>
              <a:rPr lang="en-US" altLang="ko-KR" dirty="0"/>
              <a:t>Something like this…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C2B235-1507-5440-A63C-6EF5D7DF8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321904"/>
            <a:ext cx="7885475" cy="46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99485"/>
      </p:ext>
    </p:extLst>
  </p:cSld>
  <p:clrMapOvr>
    <a:masterClrMapping/>
  </p:clrMapOvr>
</p:sld>
</file>

<file path=ppt/theme/theme1.xml><?xml version="1.0" encoding="utf-8"?>
<a:theme xmlns:a="http://schemas.openxmlformats.org/drawingml/2006/main" name="틀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1629</TotalTime>
  <Words>457</Words>
  <Application>Microsoft Macintosh PowerPoint</Application>
  <PresentationFormat>와이드스크린</PresentationFormat>
  <Paragraphs>84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Corbel</vt:lpstr>
      <vt:lpstr>Wingdings 2</vt:lpstr>
      <vt:lpstr>틀</vt:lpstr>
      <vt:lpstr>Intro to GIT</vt:lpstr>
      <vt:lpstr>Contents</vt:lpstr>
      <vt:lpstr>What is git?</vt:lpstr>
      <vt:lpstr>What is git?</vt:lpstr>
      <vt:lpstr>How it works? (The brief one)</vt:lpstr>
      <vt:lpstr>How it works? (The substances)</vt:lpstr>
      <vt:lpstr>How it works? (Repository: What is it?)</vt:lpstr>
      <vt:lpstr>How it works? (History/Commit: What is it?)</vt:lpstr>
      <vt:lpstr>How it works? (History/Commit: What is it?)</vt:lpstr>
      <vt:lpstr>How it works? (Push/Pull: Push)</vt:lpstr>
      <vt:lpstr>How it works? (Push/Pull: Push)</vt:lpstr>
      <vt:lpstr>How it works? (Clone/Cloning)</vt:lpstr>
      <vt:lpstr>How it works? (Push/Pull: Push)</vt:lpstr>
      <vt:lpstr>How it works? (Push/Pull: Push)</vt:lpstr>
      <vt:lpstr>How it works? (Push/Pull: Pull)</vt:lpstr>
      <vt:lpstr>How it works? (Push/Pull: Pull)</vt:lpstr>
      <vt:lpstr>Install (Windows)</vt:lpstr>
      <vt:lpstr>Install (Windows)</vt:lpstr>
      <vt:lpstr>Install (Ubuntu)</vt:lpstr>
      <vt:lpstr>Install (OSX)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GIT</dc:title>
  <dc:creator>강현우</dc:creator>
  <cp:lastModifiedBy>강현우</cp:lastModifiedBy>
  <cp:revision>106</cp:revision>
  <dcterms:created xsi:type="dcterms:W3CDTF">2019-07-10T16:23:47Z</dcterms:created>
  <dcterms:modified xsi:type="dcterms:W3CDTF">2019-07-15T13:26:32Z</dcterms:modified>
</cp:coreProperties>
</file>